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72" r:id="rId9"/>
    <p:sldId id="302" r:id="rId10"/>
    <p:sldId id="303" r:id="rId11"/>
    <p:sldId id="30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DEAFF3-9F95-4C36-9FD4-32DC7A36DC2A}" v="14" dt="2025-10-01T08:30:54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02C78-2E22-439D-86A3-DE88341462A0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A9DDF-AB92-4435-916F-2C04B30D65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191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195dfa55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195dfa55f_0_7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195dfa55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195dfa55f_0_79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6207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DB8372D7-6B30-2A1E-CA3B-A18582D75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195dfa55f_0_79:notes">
            <a:extLst>
              <a:ext uri="{FF2B5EF4-FFF2-40B4-BE49-F238E27FC236}">
                <a16:creationId xmlns:a16="http://schemas.microsoft.com/office/drawing/2014/main" id="{9D3E1530-8543-6BCD-DE66-E061C26666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195dfa55f_0_79:notes">
            <a:extLst>
              <a:ext uri="{FF2B5EF4-FFF2-40B4-BE49-F238E27FC236}">
                <a16:creationId xmlns:a16="http://schemas.microsoft.com/office/drawing/2014/main" id="{D136A52C-9F73-C210-1721-6ADA76EE3C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9890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>
          <a:extLst>
            <a:ext uri="{FF2B5EF4-FFF2-40B4-BE49-F238E27FC236}">
              <a16:creationId xmlns:a16="http://schemas.microsoft.com/office/drawing/2014/main" id="{D67E850E-0D55-0C11-2C14-82F867AE8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e195dfa55f_0_79:notes">
            <a:extLst>
              <a:ext uri="{FF2B5EF4-FFF2-40B4-BE49-F238E27FC236}">
                <a16:creationId xmlns:a16="http://schemas.microsoft.com/office/drawing/2014/main" id="{F14A4597-E88F-BC17-F6A1-02D4EA7C2E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e195dfa55f_0_79:notes">
            <a:extLst>
              <a:ext uri="{FF2B5EF4-FFF2-40B4-BE49-F238E27FC236}">
                <a16:creationId xmlns:a16="http://schemas.microsoft.com/office/drawing/2014/main" id="{A944576B-1A7D-02A3-A7D9-D2162299E5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13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66B8-E1C9-BD0C-671C-71C8693E7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BC617C-F11C-942C-63CE-08492DB40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0D7F1-44A1-5FDC-7688-CDA808C37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B52B7-0B2E-EB29-9AB1-4A44F23F9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444E1-273C-00E2-8F8A-608EB860B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038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0420-89D7-F87D-724F-38339332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D1ED9-DAF6-5138-BCDF-782AF5BBA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E0566-A6C9-5017-1E08-F147F0396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222E2-4A0B-E107-0FAC-5755BFD4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3A56E-6DBA-CC94-F248-CD139369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88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000D5-D64B-F528-59EE-A907C576D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A60BC-BBCE-D449-3169-EE7164FB1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8D53F-77B5-923B-A26F-2690954E1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C4C21-48B8-C322-EE2A-75A4D5B5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3F0CB-EF87-BE72-8FCF-4BED552FF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08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1BB0C-AEB6-F407-0675-D81A61E2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47809-2542-D1ED-24EC-50553201D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FFA67-7D71-743C-ADAB-2257C6A4B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85E794-0267-3780-5824-F1C54F2D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3F1E1-87EB-2DE3-27CC-8E2BE9A3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EE301-2C5B-470D-CE3E-DC0C0E8CF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516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9D365-62FA-56DA-2A08-933D077E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6FAC2-5C06-E7EE-BFE0-01101FC9B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376B9-42F6-FA7E-2DFD-728566DAF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4AF4E-99D0-BC93-FC61-7ED655E41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9657B8-DFF4-1CC3-CD89-10894416EB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EFF823-DDFF-2D2A-9777-B491FA9DE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8580F-C457-76D8-FA54-0D5DF1E87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EAAB6-2F40-17A4-D9FB-9ADFCBE7D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32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D389-DA8B-24E5-DB6F-9DFAEDC03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24432-1E1E-A4B7-4B43-0A6BCAF5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69D3A-B362-6331-1A01-30E6482F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67AE4C-BA9C-19E2-5713-5DFC6B56A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994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1430EA-C371-EC2E-FBA4-838E1B82C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760326-57AB-D524-BF45-4AE63C48A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FAEAA-9196-A702-05D8-54399848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5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C418-0707-9ABC-9198-9DF7AE75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DB178-79F9-811F-B2EE-F9D98FC8D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38B5F-CDE4-1D3A-180A-6D0FD8644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7C34F8-ACB2-0874-AD96-A02797991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8AB51-D608-4FE6-5C47-80455BEC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AC154-0C23-3CBD-DC59-BD2B89C2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81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79BEA-A27E-2D4B-802C-58AC82BE0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78755E-34E8-93DE-4D2F-59FFE0FC69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299DF-E81D-EBA0-56DA-919447AC9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F0774-4AA3-5273-2F16-6883298D2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998DF0-0710-F394-2AF1-86E86C73A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7B165-3885-DABB-DD6B-E99DDA9B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21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74810-51FD-0CC1-964E-0F327BD61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3C6A3-DC36-EFE7-22E6-CA62A50A39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89B6-694D-CEBC-B265-CB3A8AA2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ED1FA-0846-E4A8-7162-0D0F38C88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B0EF4-6F17-8F36-5950-FA15DBA5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24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E9B399-10E9-0A94-4732-4BEA40C2C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03E75-15A0-D751-9C89-F624A0091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1AE55-3916-4A1E-FC60-B16F978C7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7C3F3-A279-9351-6DCB-E1E4E1297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C4A81-2DC9-59CE-D925-4DE9612F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61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FF2E66-58BD-DFF6-BD6D-29007D7D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42F28-627B-DFFF-5341-AC7283A8A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1B723-6A6D-BD90-F802-8210C5F3B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9DCF13-6E8C-48C9-8C6A-E65A619AB3A5}" type="datetimeFigureOut">
              <a:rPr lang="en-GB" smtClean="0"/>
              <a:t>01/10/2025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DDA0B-7A3D-6761-E39D-21A29CFD4D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F6A8C-0128-46EB-940C-BC03FCE93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7679DE-8861-4C24-A50A-C7B6D25098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40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robert+the+bruce+education+scotland&amp;rlz=1C5CHFA_enGB722GB724&amp;oq=robert+the+bruce+education+scotland&amp;gs_lcrp=EgZjaHJvbWUyCwgAEEUYChg5GKABMgkIARAhGAoYoAHSAQg2NTE1ajBqNKgCALACAA&amp;sourceid=chrome&amp;ie=UTF-8" TargetMode="External"/><Relationship Id="rId2" Type="http://schemas.openxmlformats.org/officeDocument/2006/relationships/hyperlink" Target="https://www.bbc.co.uk/programmes/p01dl14l/p01dl00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B6B60-547C-3F1D-7E55-7DEFAAD128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St Conan’s Kirk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BDD85-789F-40DB-7B3E-A1F402C766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3 Year Cycle IDL Planning</a:t>
            </a:r>
          </a:p>
        </p:txBody>
      </p:sp>
    </p:spTree>
    <p:extLst>
      <p:ext uri="{BB962C8B-B14F-4D97-AF65-F5344CB8AC3E}">
        <p14:creationId xmlns:p14="http://schemas.microsoft.com/office/powerpoint/2010/main" val="120624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5CF8-FECA-9520-4819-22690C15C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Early Level 3 Year Cycle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BB8810-7FF1-E080-35B9-6BD89A50E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629772"/>
              </p:ext>
            </p:extLst>
          </p:nvPr>
        </p:nvGraphicFramePr>
        <p:xfrm>
          <a:off x="239842" y="1315959"/>
          <a:ext cx="11712315" cy="2895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904105">
                  <a:extLst>
                    <a:ext uri="{9D8B030D-6E8A-4147-A177-3AD203B41FA5}">
                      <a16:colId xmlns:a16="http://schemas.microsoft.com/office/drawing/2014/main" val="2975484597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2908170510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88122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Cathedral - Building and History 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0-07a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0-02a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TCH 0-11a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LIT 0-09a, 0-10a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RERC 0-08a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SCN - 0-15a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Saints, Clans and Boats - St. Columba / </a:t>
                      </a:r>
                      <a:r>
                        <a:rPr lang="en-GB" sz="18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Dunollie</a:t>
                      </a:r>
                      <a:r>
                        <a:rPr lang="en-GB" sz="18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 Castle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RERC - 0-08a, 0-21a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- 0-01a, 0-04a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LIT 0-21b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TCH 0-02a, 0-04b, 0-04c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- 0-04a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SCN - 0-15a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Robert The Bruce/Scottish Figures (St. Conan’s Kirk) </a:t>
                      </a: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- 0-04a, 0-01a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- 0-14a, 0-10a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LIT 0-26a (Fact File)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TCH 0-04a</a:t>
                      </a:r>
                      <a:endParaRPr lang="en-GB" sz="2000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8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879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EC39E-225F-CAEE-0C53-8E41F2624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604B1-8421-3143-894E-286411ADB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First Level 3 Year Cycle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8DD686-BF72-6876-3698-E0EF1E9C8B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390519"/>
              </p:ext>
            </p:extLst>
          </p:nvPr>
        </p:nvGraphicFramePr>
        <p:xfrm>
          <a:off x="239842" y="1315959"/>
          <a:ext cx="11712315" cy="2895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4105">
                  <a:extLst>
                    <a:ext uri="{9D8B030D-6E8A-4147-A177-3AD203B41FA5}">
                      <a16:colId xmlns:a16="http://schemas.microsoft.com/office/drawing/2014/main" val="2975484597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2908170510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88122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Cathedral - Building and History</a:t>
                      </a:r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EXA 1-07a</a:t>
                      </a:r>
                      <a:b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</a:br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SOC 1-02a</a:t>
                      </a:r>
                      <a:b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</a:br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TCH 1-11a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LIT 1-09a, 1-10a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RERC 1-08a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/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u="sng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Saints, Clans and Boats - St. Columba</a:t>
                      </a:r>
                      <a:b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</a:br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RERC - 1-19a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SOC - 1-01a, 1-03a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LIT 1-20a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TCH 1-02a, 1-04b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EXA 1-03a, 1-04a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/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u="sng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Robert The Bruce (St. Conan’s Kirk</a:t>
                      </a:r>
                      <a:r>
                        <a:rPr lang="en-GB" sz="18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)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SOC - 1-04a, 1-06a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EXA - 1-14a, 1-10a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</a:rPr>
                        <a:t>LIT 1-25a, 1-26a (Fact File)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/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8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274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58C7-BC25-0A2B-4710-2E25A0557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BD05F-6FC0-2969-E56C-7506FCF7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Second Level 3 Year Cycle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7F5EA5-C084-517D-4F4E-B8A8007E5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368258"/>
              </p:ext>
            </p:extLst>
          </p:nvPr>
        </p:nvGraphicFramePr>
        <p:xfrm>
          <a:off x="239842" y="1315959"/>
          <a:ext cx="11712315" cy="3444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04105">
                  <a:extLst>
                    <a:ext uri="{9D8B030D-6E8A-4147-A177-3AD203B41FA5}">
                      <a16:colId xmlns:a16="http://schemas.microsoft.com/office/drawing/2014/main" val="2975484597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2908170510"/>
                    </a:ext>
                  </a:extLst>
                </a:gridCol>
                <a:gridCol w="3904105">
                  <a:extLst>
                    <a:ext uri="{9D8B030D-6E8A-4147-A177-3AD203B41FA5}">
                      <a16:colId xmlns:a16="http://schemas.microsoft.com/office/drawing/2014/main" val="881224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St. Conan’s Kirk - Building and History - Walter Campbell: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2-07a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2-02a, 2-07a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TCH 2-11a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LIT 2-09a, 2-10a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dirty="0"/>
                      </a:br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Saints, Clans and Boats - St. Conan’s Kirk</a:t>
                      </a:r>
                      <a:b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</a:br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RERC - 2-08a, 2-21b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- 2-01a, 2-03a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LIT 2-20a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TCH 2-02a, 2-04b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2-03a, 2-04a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SCN 2-08b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dirty="0"/>
                      </a:br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b="1" i="0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Robert The Bruce</a:t>
                      </a:r>
                    </a:p>
                    <a:p>
                      <a:pPr algn="ctr" rtl="0"/>
                      <a:r>
                        <a:rPr lang="en-GB" sz="1800" b="1" i="0" u="sng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 (St. Conan’s Kirk)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SOC - 2-04a, 2-06a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algn="ctr" rtl="0"/>
                      <a:r>
                        <a:rPr lang="en-GB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Sassoon Infant Std" panose="020B0503020103030203" pitchFamily="34" charset="0"/>
                          <a:ea typeface="+mn-ea"/>
                          <a:cs typeface="+mn-cs"/>
                        </a:rPr>
                        <a:t>EXA - 2-14a, 2-10a</a:t>
                      </a:r>
                      <a:endParaRPr lang="en-GB" b="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br>
                        <a:rPr lang="en-GB" dirty="0"/>
                      </a:br>
                      <a:br>
                        <a:rPr lang="en-GB" dirty="0">
                          <a:latin typeface="Sassoon Infant Std" panose="020B0503020103030203" pitchFamily="34" charset="0"/>
                        </a:rPr>
                      </a:br>
                      <a:br>
                        <a:rPr lang="en-GB" sz="2000" dirty="0">
                          <a:latin typeface="Sassoon Infant Std" panose="020B0503020103030203" pitchFamily="34" charset="0"/>
                        </a:rPr>
                      </a:br>
                      <a:endParaRPr lang="en-GB" sz="2000" dirty="0">
                        <a:latin typeface="Sassoon Infant Std" panose="020B0503020103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38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95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F0A1E-04DD-E82F-9336-E83FED4F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2</a:t>
            </a:r>
            <a:r>
              <a:rPr lang="en-GB" baseline="30000" dirty="0">
                <a:latin typeface="Sassoon Infant Std" panose="020B0503020103030203" pitchFamily="34" charset="0"/>
              </a:rPr>
              <a:t>nd</a:t>
            </a:r>
            <a:r>
              <a:rPr lang="en-GB" dirty="0">
                <a:latin typeface="Sassoon Infant Std" panose="020B0503020103030203" pitchFamily="34" charset="0"/>
              </a:rPr>
              <a:t> Level Year 1 – Walter Campbell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428EE5C-234E-8D16-2100-14475D346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420800"/>
              </p:ext>
            </p:extLst>
          </p:nvPr>
        </p:nvGraphicFramePr>
        <p:xfrm>
          <a:off x="1212017" y="1715203"/>
          <a:ext cx="9227383" cy="4688840"/>
        </p:xfrm>
        <a:graphic>
          <a:graphicData uri="http://schemas.openxmlformats.org/drawingml/2006/table">
            <a:tbl>
              <a:tblPr/>
              <a:tblGrid>
                <a:gridCol w="1891614">
                  <a:extLst>
                    <a:ext uri="{9D8B030D-6E8A-4147-A177-3AD203B41FA5}">
                      <a16:colId xmlns:a16="http://schemas.microsoft.com/office/drawing/2014/main" val="2692090489"/>
                    </a:ext>
                  </a:extLst>
                </a:gridCol>
                <a:gridCol w="7335769">
                  <a:extLst>
                    <a:ext uri="{9D8B030D-6E8A-4147-A177-3AD203B41FA5}">
                      <a16:colId xmlns:a16="http://schemas.microsoft.com/office/drawing/2014/main" val="729053366"/>
                    </a:ext>
                  </a:extLst>
                </a:gridCol>
              </a:tblGrid>
              <a:tr h="69733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EXA 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2-07a: </a:t>
                      </a: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respond to the work of artists and designers by discussing my thoughts and feelings. I can give and accept constructive comments on my own and others’ work.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27095"/>
                  </a:ext>
                </a:extLst>
              </a:tr>
              <a:tr h="515799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SOC 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2-02a: </a:t>
                      </a: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interpret historical evidence from a range of periods to help to build a picture of Scotland’s heritage and my sense of chronology.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025789"/>
                  </a:ext>
                </a:extLst>
              </a:tr>
              <a:tr h="697338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TCH 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2-11a: </a:t>
                      </a: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use a range of graphic techniques, manually and digitally, to communicate ideas, concepts or products, experimenting with the use of shape, colour and texture to enhance my work.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163669"/>
                  </a:ext>
                </a:extLst>
              </a:tr>
              <a:tr h="1126863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LIT 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(Listening and Talking)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2-09a: </a:t>
                      </a: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When listening and talking with others for different purposes, I can: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- share information, experiences and opinions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- explain processes and ideas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- identify issues raised and summarise main points or findings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spcAft>
                          <a:spcPts val="300"/>
                        </a:spcAft>
                        <a:buNone/>
                      </a:pPr>
                      <a:r>
                        <a:rPr lang="en-GB" sz="16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- clarify points by asking questions or by asking others to say more.</a:t>
                      </a:r>
                      <a:endParaRPr lang="en-GB" sz="32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8556867"/>
                  </a:ext>
                </a:extLst>
              </a:tr>
              <a:tr h="7131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2-10a: </a:t>
                      </a:r>
                      <a:r>
                        <a:rPr lang="en-GB" sz="1600" b="0" i="0" u="none" strike="noStrike" dirty="0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am developing confidence when engaging with others within and beyond my place of learning. I can communicate in a clear, expressive way and I am learning to select and organise resources independently.</a:t>
                      </a:r>
                      <a:endParaRPr lang="en-GB" sz="32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05493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EDA0BF3-6F3E-EA5D-4D1A-AAB0901C7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19550" y="-633137"/>
            <a:ext cx="1491155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Building/ History and Walter Campbell.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History.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Stain glass window designs.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Design of castle. </a:t>
            </a:r>
            <a:endParaRPr kumimoji="0" lang="en-US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66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7BBA1-8FAD-C3C4-DDE3-4AC5DA7E7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184"/>
          </a:xfrm>
        </p:spPr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2</a:t>
            </a:r>
            <a:r>
              <a:rPr lang="en-GB" baseline="30000" dirty="0">
                <a:latin typeface="Sassoon Infant Std" panose="020B0503020103030203" pitchFamily="34" charset="0"/>
              </a:rPr>
              <a:t>nd</a:t>
            </a:r>
            <a:r>
              <a:rPr lang="en-GB" dirty="0">
                <a:latin typeface="Sassoon Infant Std" panose="020B0503020103030203" pitchFamily="34" charset="0"/>
              </a:rPr>
              <a:t> Level Year 2 – Clans, Boats &amp; Saints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D577AF-6614-B8CC-D23D-FE530965BD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121014"/>
              </p:ext>
            </p:extLst>
          </p:nvPr>
        </p:nvGraphicFramePr>
        <p:xfrm>
          <a:off x="1306643" y="2138129"/>
          <a:ext cx="9578714" cy="4719871"/>
        </p:xfrm>
        <a:graphic>
          <a:graphicData uri="http://schemas.openxmlformats.org/drawingml/2006/table">
            <a:tbl>
              <a:tblPr/>
              <a:tblGrid>
                <a:gridCol w="2330821">
                  <a:extLst>
                    <a:ext uri="{9D8B030D-6E8A-4147-A177-3AD203B41FA5}">
                      <a16:colId xmlns:a16="http://schemas.microsoft.com/office/drawing/2014/main" val="3274560804"/>
                    </a:ext>
                  </a:extLst>
                </a:gridCol>
                <a:gridCol w="7247893">
                  <a:extLst>
                    <a:ext uri="{9D8B030D-6E8A-4147-A177-3AD203B41FA5}">
                      <a16:colId xmlns:a16="http://schemas.microsoft.com/office/drawing/2014/main" val="2829924648"/>
                    </a:ext>
                  </a:extLst>
                </a:gridCol>
              </a:tblGrid>
              <a:tr h="448411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RERC</a:t>
                      </a:r>
                      <a:endParaRPr lang="en-GB" sz="28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2-08a: </a:t>
                      </a:r>
                      <a:r>
                        <a:rPr lang="en-GB" sz="1100" b="0" i="0" u="none" strike="noStrike">
                          <a:solidFill>
                            <a:srgbClr val="333333"/>
                          </a:solidFill>
                          <a:effectLst/>
                          <a:latin typeface="Cambria" panose="02040503050406030204" pitchFamily="18" charset="0"/>
                        </a:rPr>
                        <a:t>I have explored Christian heritage and my role in the Catholic community and I have reflected on how this role can affect my life.</a:t>
                      </a:r>
                      <a:endParaRPr lang="en-GB" sz="2400">
                        <a:effectLst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716073"/>
                  </a:ext>
                </a:extLst>
              </a:tr>
              <a:tr h="4484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2-21b: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have explored Christian heritage and my role in the Catholic community and I have reflected on how this role can affect my life.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917572"/>
                  </a:ext>
                </a:extLst>
              </a:tr>
              <a:tr h="448411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SOC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2-01a: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use primary and secondary sources selectively to research events in the past.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22543"/>
                  </a:ext>
                </a:extLst>
              </a:tr>
              <a:tr h="6062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2-03a: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investigate a Scottish historical theme to discover how past events or the actions of individuals or groups have shaped Scottish society.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028405"/>
                  </a:ext>
                </a:extLst>
              </a:tr>
              <a:tr h="448411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LIT 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2-20a: </a:t>
                      </a:r>
                      <a:r>
                        <a:rPr lang="en-GB" sz="1200" b="0" i="1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enjoy creating texts of my choice and I regularly select subject, purpose, format and resources to suit the needs of my audience.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408131"/>
                  </a:ext>
                </a:extLst>
              </a:tr>
              <a:tr h="448411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TCH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2-02a: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use digital technologies to search, access and retrieve information and am aware that not all of this information will be credible.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331353"/>
                  </a:ext>
                </a:extLst>
              </a:tr>
              <a:tr h="44841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2-04b: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am developing dexterity, creativity and confidence when working with textiles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546317"/>
                  </a:ext>
                </a:extLst>
              </a:tr>
              <a:tr h="448411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EXA 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2-03a: </a:t>
                      </a:r>
                      <a:r>
                        <a:rPr lang="en-GB" sz="12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create and present work that shows developing skill in using the visual elements and concepts.</a:t>
                      </a:r>
                      <a:endParaRPr lang="en-GB" sz="28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681877"/>
                  </a:ext>
                </a:extLst>
              </a:tr>
              <a:tr h="6062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2-04a: </a:t>
                      </a:r>
                      <a:r>
                        <a:rPr lang="en-GB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Through observing and recording from my experiences across the curriculum, I can create images and objects which show my awareness and recognition of detail.</a:t>
                      </a:r>
                      <a:endParaRPr lang="en-GB" sz="28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2627" marR="62627" marT="62627" marB="626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02948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F2B91DD-1E55-DF59-D09F-129698547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9253" y="1191309"/>
            <a:ext cx="6310858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St Conan’s Kirk (Clans, Boats, Saints).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 Infant Std" panose="020B0503020103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Make a pamphlet from a variety of resources about the clans. 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 Infant Std" panose="020B0503020103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Do it in different languages for students who are fluent. 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 Infant Std" panose="020B0503020103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Designing tartans on fabric/ textiles. 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 Infant Std" panose="020B050302010303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99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FD39D-BA54-040E-C2A0-CA041BB24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AFDCD-CF84-26DE-DE3E-F1380CCAC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184"/>
          </a:xfrm>
        </p:spPr>
        <p:txBody>
          <a:bodyPr/>
          <a:lstStyle/>
          <a:p>
            <a:r>
              <a:rPr lang="en-GB" dirty="0">
                <a:latin typeface="Sassoon Infant Std" panose="020B0503020103030203" pitchFamily="34" charset="0"/>
              </a:rPr>
              <a:t>2</a:t>
            </a:r>
            <a:r>
              <a:rPr lang="en-GB" baseline="30000" dirty="0">
                <a:latin typeface="Sassoon Infant Std" panose="020B0503020103030203" pitchFamily="34" charset="0"/>
              </a:rPr>
              <a:t>nd</a:t>
            </a:r>
            <a:r>
              <a:rPr lang="en-GB" dirty="0">
                <a:latin typeface="Sassoon Infant Std" panose="020B0503020103030203" pitchFamily="34" charset="0"/>
              </a:rPr>
              <a:t> Level Year 3 – Clans, Boats &amp; Saints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42056941-9C3F-A0E4-42EC-1EEA385974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942511"/>
              </p:ext>
            </p:extLst>
          </p:nvPr>
        </p:nvGraphicFramePr>
        <p:xfrm>
          <a:off x="1619562" y="3284178"/>
          <a:ext cx="8228976" cy="3373120"/>
        </p:xfrm>
        <a:graphic>
          <a:graphicData uri="http://schemas.openxmlformats.org/drawingml/2006/table">
            <a:tbl>
              <a:tblPr/>
              <a:tblGrid>
                <a:gridCol w="1782945">
                  <a:extLst>
                    <a:ext uri="{9D8B030D-6E8A-4147-A177-3AD203B41FA5}">
                      <a16:colId xmlns:a16="http://schemas.microsoft.com/office/drawing/2014/main" val="1193986397"/>
                    </a:ext>
                  </a:extLst>
                </a:gridCol>
                <a:gridCol w="6446031">
                  <a:extLst>
                    <a:ext uri="{9D8B030D-6E8A-4147-A177-3AD203B41FA5}">
                      <a16:colId xmlns:a16="http://schemas.microsoft.com/office/drawing/2014/main" val="2702515647"/>
                    </a:ext>
                  </a:extLst>
                </a:gridCol>
              </a:tblGrid>
              <a:tr h="266700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SOC </a:t>
                      </a:r>
                      <a:endParaRPr lang="en-GB" sz="360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fontAlgn="t">
                        <a:buNone/>
                      </a:pPr>
                      <a:br>
                        <a:rPr lang="en-GB" sz="3600" dirty="0">
                          <a:effectLst/>
                          <a:latin typeface="Sassoon Infant Std" panose="020B0503020103030203" pitchFamily="34" charset="0"/>
                        </a:rPr>
                      </a:br>
                      <a:endParaRPr lang="en-GB" sz="36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2-04a: </a:t>
                      </a:r>
                      <a:r>
                        <a:rPr lang="en-GB" sz="18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compare and contrast a society in the past with my own and contribute to a discussion of the similarities and differences.</a:t>
                      </a:r>
                      <a:endParaRPr lang="en-GB" sz="3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0337399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2-06a: </a:t>
                      </a:r>
                      <a:r>
                        <a:rPr lang="en-GB" sz="18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 can discuss why people and events from a particular time in the past were important, placing them within a historical sequence.</a:t>
                      </a:r>
                      <a:endParaRPr lang="en-GB" sz="3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974111"/>
                  </a:ext>
                </a:extLst>
              </a:tr>
              <a:tr h="266700">
                <a:tc rowSpan="2"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EXA</a:t>
                      </a:r>
                      <a:endParaRPr lang="en-GB" sz="3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2-14a: </a:t>
                      </a:r>
                      <a:r>
                        <a:rPr lang="en-GB" sz="1800" b="0" i="0" u="none" strike="noStrike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 have created and presented scripted or improvised drama, beginning to take account of audience and atmosphere.</a:t>
                      </a:r>
                      <a:endParaRPr lang="en-GB" sz="3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65943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2-10a: </a:t>
                      </a:r>
                      <a:r>
                        <a:rPr lang="en-GB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Sassoon Infant Std" panose="020B0503020103030203" pitchFamily="34" charset="0"/>
                        </a:rPr>
                        <a:t>I have taken part in dance from a range of styles and cultures, demonstrating my awareness of the dance features.</a:t>
                      </a:r>
                      <a:endParaRPr lang="en-GB" sz="36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37826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9824E77-7DB9-82BA-80AE-D19549BF935B}"/>
              </a:ext>
            </a:extLst>
          </p:cNvPr>
          <p:cNvSpPr txBox="1"/>
          <p:nvPr/>
        </p:nvSpPr>
        <p:spPr>
          <a:xfrm>
            <a:off x="453452" y="1053938"/>
            <a:ext cx="117385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Robert the Bruce.</a:t>
            </a:r>
            <a:endParaRPr lang="en-GB" b="0" dirty="0">
              <a:effectLst/>
              <a:latin typeface="Sassoon Infant Std" panose="020B0503020103030203" pitchFamily="34" charset="0"/>
            </a:endParaRPr>
          </a:p>
          <a:p>
            <a:pPr rtl="0">
              <a:buNone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Visit to Stirling Castle.</a:t>
            </a:r>
            <a:endParaRPr lang="en-GB" b="0" dirty="0">
              <a:effectLst/>
              <a:latin typeface="Sassoon Infant Std" panose="020B0503020103030203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b="0" i="0" u="sng" strike="noStrike" dirty="0">
                <a:solidFill>
                  <a:srgbClr val="467886"/>
                </a:solidFill>
                <a:effectLst/>
                <a:latin typeface="Sassoon Infant Std" panose="020B0503020103030203" pitchFamily="34" charset="0"/>
                <a:hlinkClick r:id="rId2"/>
              </a:rPr>
              <a:t>https://www.bbc.co.uk/programmes/p01dl14l/p01dl002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Sassoon Infant Std" panose="020B0503020103030203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sz="1800" b="0" i="0" u="sng" strike="noStrike" dirty="0">
                <a:solidFill>
                  <a:srgbClr val="467886"/>
                </a:solidFill>
                <a:effectLst/>
                <a:latin typeface="Sassoon Infant Std" panose="020B0503020103030203" pitchFamily="34" charset="0"/>
                <a:hlinkClick r:id="rId3"/>
              </a:rPr>
              <a:t>https://www.google.com/search?q=robert+the+bruce+education+scotland&amp;rlz=1C5CHFA_enGB722GB724&amp;oq=robert+the+bruce+education+scotland&amp;gs_lcrp=EgZjaHJvbWUyCwgAEEUYChg5GKABMgkIARAhGAoYoAHSAQg2NTE1ajBqNKgCALACAA&amp;sourceid=chrome&amp;ie=UTF-8</a:t>
            </a:r>
            <a:endParaRPr lang="en-GB" sz="1800" b="0" i="0" u="none" strike="noStrike" dirty="0">
              <a:solidFill>
                <a:srgbClr val="000000"/>
              </a:solidFill>
              <a:effectLst/>
              <a:latin typeface="Sassoon Infant Std" panose="020B0503020103030203" pitchFamily="34" charset="0"/>
            </a:endParaRPr>
          </a:p>
          <a:p>
            <a:pPr rtl="0">
              <a:buNone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Royalty. </a:t>
            </a:r>
            <a:endParaRPr lang="en-GB" b="0" dirty="0">
              <a:effectLst/>
              <a:latin typeface="Sassoon Infant Std" panose="020B0503020103030203" pitchFamily="34" charset="0"/>
            </a:endParaRPr>
          </a:p>
          <a:p>
            <a:pPr rtl="0">
              <a:buNone/>
            </a:pPr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Sassoon Infant Std" panose="020B0503020103030203" pitchFamily="34" charset="0"/>
              </a:rPr>
              <a:t>Drama and Dance - show freeze frames from moments in his life. </a:t>
            </a:r>
            <a:endParaRPr lang="en-GB" b="0" dirty="0">
              <a:effectLst/>
              <a:latin typeface="Sassoon Infant Std" panose="020B0503020103030203" pitchFamily="34" charset="0"/>
            </a:endParaRPr>
          </a:p>
          <a:p>
            <a:pPr>
              <a:buNone/>
            </a:pP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2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/>
        </p:nvSpPr>
        <p:spPr>
          <a:xfrm>
            <a:off x="9559200" y="115667"/>
            <a:ext cx="2230800" cy="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933" u="sng" dirty="0">
                <a:solidFill>
                  <a:schemeClr val="accent6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sz="2933" dirty="0">
              <a:solidFill>
                <a:schemeClr val="accent6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34" y="159318"/>
            <a:ext cx="1525333" cy="144363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2146400" y="115667"/>
            <a:ext cx="7573600" cy="112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u="sng" dirty="0">
                <a:solidFill>
                  <a:srgbClr val="38761D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IDL Targets – Example</a:t>
            </a:r>
            <a:endParaRPr u="sng" dirty="0">
              <a:solidFill>
                <a:srgbClr val="38761D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Focus – St Conan’s Kirk &amp; Walter Campbell</a:t>
            </a:r>
            <a:endParaRPr sz="2000" dirty="0"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15" name="Google Shape;215;p29"/>
          <p:cNvGraphicFramePr/>
          <p:nvPr/>
        </p:nvGraphicFramePr>
        <p:xfrm>
          <a:off x="748632" y="1285333"/>
          <a:ext cx="11443369" cy="60791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33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1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74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Self - Assessment</a:t>
                      </a:r>
                      <a:endParaRPr sz="240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respond to</a:t>
                      </a: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 the work of artists and designers by discussing my thoughts and feelings. I can give and accept constructive criticism on my own and others work.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EXA 2-07a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interpret historical evidence from a range of periods to help build a picture of Scotland’s heritage and my sense of chronology.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SOC 2-02a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describe the major characteristic features of Scotland’s landscape and explain how these were formed.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2-07a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use a range of graphic techniques, manually and digitally, to communicate ideas, concepts of products, experimenting with the use of shape, colour and texture to enhance my work.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2-11a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When listening and talking with others for different purposes, I can: share information, experiences and opinions; explain processes and ideas; identify issues raised and summarise main points or findings; clarify points by asking questions or by asking others to say more.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LIT 2-09a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am developing confidence when engaging with others within and beyond my place of learning. I can communicate in a clear, expressive way and I am learning to select and organise resources independently.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LIT 2-10a</a:t>
                      </a:r>
                      <a:endParaRPr lang="en-GB" sz="1200" b="0" baseline="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0000" marR="1219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Teacher - Assessment</a:t>
                      </a:r>
                      <a:endParaRPr sz="240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75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describe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who Walter Campbell was and explain why he decided to build St. Conan’s Kirk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3600" marR="152400" marT="9600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5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investigate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how St Conan’s Kirk links to the history and heritage of Loch Awe and the wider community.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96000" marB="960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use digital tools to research </a:t>
                      </a:r>
                      <a:r>
                        <a:rPr lang="en-GB" sz="2400" dirty="0" err="1">
                          <a:latin typeface="Sassoon Infant Std" panose="020B0503020103030203" pitchFamily="34" charset="0"/>
                        </a:rPr>
                        <a:t>St.Conan’s</a:t>
                      </a: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 Kirk &amp; Walter Campbell.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present my findings in a digital format (slideshow,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poster, video).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90801" y="6355241"/>
            <a:ext cx="4104585" cy="461665"/>
          </a:xfrm>
          <a:prstGeom prst="rect">
            <a:avLst/>
          </a:prstGeom>
          <a:solidFill>
            <a:srgbClr val="CC99FF"/>
          </a:solidFill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Sassoon Infant Std" panose="020B0503020103030203" pitchFamily="34" charset="0"/>
              </a:rPr>
              <a:t>Targets continued on next slide.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/>
        </p:nvSpPr>
        <p:spPr>
          <a:xfrm>
            <a:off x="9559200" y="115667"/>
            <a:ext cx="2230800" cy="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933" u="sng" dirty="0">
                <a:solidFill>
                  <a:schemeClr val="accent6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sz="2933" dirty="0">
              <a:solidFill>
                <a:schemeClr val="accent6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3" name="Google Shape;21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34" y="159318"/>
            <a:ext cx="1525333" cy="144363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2146400" y="115667"/>
            <a:ext cx="7573600" cy="112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u="sng" dirty="0">
                <a:solidFill>
                  <a:srgbClr val="38761D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IDL Targets – Example </a:t>
            </a:r>
            <a:endParaRPr u="sng" dirty="0">
              <a:solidFill>
                <a:srgbClr val="38761D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Focus – St Conan’s Kirk &amp; Walter Campbell</a:t>
            </a:r>
            <a:endParaRPr sz="2000" dirty="0"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graphicFrame>
        <p:nvGraphicFramePr>
          <p:cNvPr id="215" name="Google Shape;215;p29"/>
          <p:cNvGraphicFramePr/>
          <p:nvPr/>
        </p:nvGraphicFramePr>
        <p:xfrm>
          <a:off x="748632" y="1285334"/>
          <a:ext cx="11443369" cy="56691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33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1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744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Self - Assessment</a:t>
                      </a:r>
                      <a:endParaRPr sz="240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respond to</a:t>
                      </a: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 the work of artists and designers by discussing my thoughts and feelings. I can give and accept constructive criticism on my own and others work.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EXA 2-07a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interpret historical evidence from a range of periods to help build a picture of Scotland’s heritage and my sense of chronology.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SOC 2-02a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describe the major characteristic features of Scotland’s landscape and explain how these were formed.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2-07a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can use a range of graphic techniques, manually and digitally, to communicate ideas, concepts of products, experimenting with the use of shape, colour and texture to enhance my work.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2-11a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When listening and talking with others for different purposes, I can: share information, experiences and opinions; explain processes and ideas; identify issues raised and summarise main points or findings; clarify points by asking questions or by asking others to say more.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LIT 2-09a</a:t>
                      </a:r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0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I am developing confidence when engaging with others within and beyond my place of learning. I can communicate in a clear, expressive way and I am learning to select and organise resources independently. </a:t>
                      </a:r>
                      <a:r>
                        <a:rPr lang="en-GB" sz="1200" b="1" baseline="0" dirty="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LIT 2-10a</a:t>
                      </a:r>
                      <a:endParaRPr lang="en-GB" sz="1200" b="0" baseline="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0000" marR="121900" marT="0" marB="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Sassoon Infant Std" panose="020B0503020103030203" pitchFamily="34" charset="0"/>
                          <a:ea typeface="Comic Sans MS"/>
                          <a:cs typeface="Comic Sans MS"/>
                          <a:sym typeface="Comic Sans MS"/>
                        </a:rPr>
                        <a:t>Teacher - Assessment</a:t>
                      </a:r>
                      <a:endParaRPr sz="240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create a piece of artwork that reflects the time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period</a:t>
                      </a: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 and design of St.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Conan’s Kirk.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2965067232"/>
                  </a:ext>
                </a:extLst>
              </a:tr>
              <a:tr h="13410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identify main ideas and take useful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notes from information texts about St. Conan’s Kirk &amp; Walter Campbell.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2360966597"/>
                  </a:ext>
                </a:extLst>
              </a:tr>
              <a:tr h="97532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dirty="0">
                          <a:latin typeface="Sassoon Infant Std" panose="020B0503020103030203" pitchFamily="34" charset="0"/>
                        </a:rPr>
                        <a:t>I can use my notes</a:t>
                      </a:r>
                      <a:r>
                        <a:rPr lang="en-GB" sz="2400" baseline="0" dirty="0">
                          <a:latin typeface="Sassoon Infant Std" panose="020B0503020103030203" pitchFamily="34" charset="0"/>
                        </a:rPr>
                        <a:t> to create my own report or fact file about Walter Campbell or St. Conan’s Kirk.</a:t>
                      </a: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52400" marR="1524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latin typeface="Sassoon Infant Std" panose="020B0503020103030203" pitchFamily="34" charset="0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79481347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16316E8-1460-A075-111B-61F14FC25B48}"/>
              </a:ext>
            </a:extLst>
          </p:cNvPr>
          <p:cNvSpPr txBox="1"/>
          <p:nvPr/>
        </p:nvSpPr>
        <p:spPr>
          <a:xfrm>
            <a:off x="3054246" y="3330527"/>
            <a:ext cx="6108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870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139AF4D0-BE4B-AFC2-F65F-CBAA77DF3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>
            <a:extLst>
              <a:ext uri="{FF2B5EF4-FFF2-40B4-BE49-F238E27FC236}">
                <a16:creationId xmlns:a16="http://schemas.microsoft.com/office/drawing/2014/main" id="{6A13B528-B20B-4CB5-96BB-3D5E915AC651}"/>
              </a:ext>
            </a:extLst>
          </p:cNvPr>
          <p:cNvSpPr txBox="1"/>
          <p:nvPr/>
        </p:nvSpPr>
        <p:spPr>
          <a:xfrm>
            <a:off x="9559200" y="115667"/>
            <a:ext cx="2230800" cy="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933" u="sng" dirty="0">
                <a:solidFill>
                  <a:schemeClr val="accent6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sz="2933" dirty="0">
              <a:solidFill>
                <a:schemeClr val="accent6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3" name="Google Shape;213;p29">
            <a:extLst>
              <a:ext uri="{FF2B5EF4-FFF2-40B4-BE49-F238E27FC236}">
                <a16:creationId xmlns:a16="http://schemas.microsoft.com/office/drawing/2014/main" id="{4D3AD86A-007E-1311-E86B-3AB90A458BC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34" y="159318"/>
            <a:ext cx="1525333" cy="144363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>
            <a:extLst>
              <a:ext uri="{FF2B5EF4-FFF2-40B4-BE49-F238E27FC236}">
                <a16:creationId xmlns:a16="http://schemas.microsoft.com/office/drawing/2014/main" id="{589C8349-F04E-4EBB-91E2-B2B9E54FA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6400" y="115667"/>
            <a:ext cx="7573600" cy="112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u="sng" dirty="0">
                <a:solidFill>
                  <a:srgbClr val="38761D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IDL Targets – Example </a:t>
            </a:r>
            <a:endParaRPr u="sng" dirty="0">
              <a:solidFill>
                <a:srgbClr val="38761D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Focus – St Conan’s Kirk &amp; Walter Campbell</a:t>
            </a:r>
            <a:endParaRPr sz="2000" dirty="0"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FB9D3-B477-477A-D45F-8E81F87E4C99}"/>
              </a:ext>
            </a:extLst>
          </p:cNvPr>
          <p:cNvSpPr txBox="1"/>
          <p:nvPr/>
        </p:nvSpPr>
        <p:spPr>
          <a:xfrm>
            <a:off x="3054246" y="3330527"/>
            <a:ext cx="6108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04A583-5C95-A50A-E420-BA6A61C799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60380"/>
              </p:ext>
            </p:extLst>
          </p:nvPr>
        </p:nvGraphicFramePr>
        <p:xfrm>
          <a:off x="1399706" y="1388767"/>
          <a:ext cx="9183349" cy="4515028"/>
        </p:xfrm>
        <a:graphic>
          <a:graphicData uri="http://schemas.openxmlformats.org/drawingml/2006/table">
            <a:tbl>
              <a:tblPr/>
              <a:tblGrid>
                <a:gridCol w="1577140">
                  <a:extLst>
                    <a:ext uri="{9D8B030D-6E8A-4147-A177-3AD203B41FA5}">
                      <a16:colId xmlns:a16="http://schemas.microsoft.com/office/drawing/2014/main" val="3144233518"/>
                    </a:ext>
                  </a:extLst>
                </a:gridCol>
                <a:gridCol w="5769539">
                  <a:extLst>
                    <a:ext uri="{9D8B030D-6E8A-4147-A177-3AD203B41FA5}">
                      <a16:colId xmlns:a16="http://schemas.microsoft.com/office/drawing/2014/main" val="3691289796"/>
                    </a:ext>
                  </a:extLst>
                </a:gridCol>
                <a:gridCol w="1836670">
                  <a:extLst>
                    <a:ext uri="{9D8B030D-6E8A-4147-A177-3AD203B41FA5}">
                      <a16:colId xmlns:a16="http://schemas.microsoft.com/office/drawing/2014/main" val="3295842988"/>
                    </a:ext>
                  </a:extLst>
                </a:gridCol>
              </a:tblGrid>
              <a:tr h="1177833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Self - Assessment</a:t>
                      </a:r>
                      <a:endParaRPr lang="en-GB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create and present work using the visual elements of line, shape, form, colour, tone, pattern and texture. EXA 2-07a</a:t>
                      </a:r>
                      <a:b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</a:b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interpret historical evidence to build an understanding of Scotland’s past. SOC 2-02</a:t>
                      </a:r>
                      <a:endParaRPr lang="en-GB" sz="1200" dirty="0">
                        <a:effectLst/>
                        <a:latin typeface="Sassoon Infant Std" panose="020B0503020103030203" pitchFamily="34" charset="0"/>
                      </a:endParaRPr>
                    </a:p>
                    <a:p>
                      <a:pPr rtl="0" fontAlgn="t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describe how the history, heritage and culture of my local area has been influenced by and has influenced Scotland and beyond. 2-07a</a:t>
                      </a:r>
                      <a:endParaRPr lang="en-GB" sz="12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Teacher - Assessment</a:t>
                      </a:r>
                      <a:endParaRPr lang="en-GB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806399"/>
                  </a:ext>
                </a:extLst>
              </a:tr>
              <a:tr h="66743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design a stained-glass window using colour, shape, and pattern to tell a story.</a:t>
                      </a:r>
                      <a:endParaRPr lang="en-GB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840109"/>
                  </a:ext>
                </a:extLst>
              </a:tr>
              <a:tr h="66743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sequence key events in Walter Campbell’s life and the building of St Conan’s Kirk using historical sources.</a:t>
                      </a:r>
                      <a:endParaRPr lang="en-GB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749735"/>
                  </a:ext>
                </a:extLst>
              </a:tr>
              <a:tr h="66743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compare St Conan’s Kirk with other Scottish buildings and explain how it reflects local and national heritage.</a:t>
                      </a:r>
                      <a:endParaRPr lang="en-GB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1280582"/>
                  </a:ext>
                </a:extLst>
              </a:tr>
              <a:tr h="66743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research and present information about St Conan’s Kirk using digital tools.</a:t>
                      </a:r>
                      <a:endParaRPr lang="en-GB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8483206"/>
                  </a:ext>
                </a:extLst>
              </a:tr>
              <a:tr h="66743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design and create a model building that shows features of St Conan’s Kirk.</a:t>
                      </a:r>
                      <a:endParaRPr lang="en-GB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66675" marR="66675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dirty="0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708388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079E7BF8-5148-47C3-D195-4A6FCD2B0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706" y="2377464"/>
            <a:ext cx="127768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latin typeface="Sassoon Infant Std" panose="020B0503020103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126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>
          <a:extLst>
            <a:ext uri="{FF2B5EF4-FFF2-40B4-BE49-F238E27FC236}">
              <a16:creationId xmlns:a16="http://schemas.microsoft.com/office/drawing/2014/main" id="{FC96C870-36F2-28C3-9D5F-4AD0700DE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>
            <a:extLst>
              <a:ext uri="{FF2B5EF4-FFF2-40B4-BE49-F238E27FC236}">
                <a16:creationId xmlns:a16="http://schemas.microsoft.com/office/drawing/2014/main" id="{DA21E69B-D6AC-7691-F6DA-D515794327F5}"/>
              </a:ext>
            </a:extLst>
          </p:cNvPr>
          <p:cNvSpPr txBox="1"/>
          <p:nvPr/>
        </p:nvSpPr>
        <p:spPr>
          <a:xfrm>
            <a:off x="9559200" y="115667"/>
            <a:ext cx="2230800" cy="6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GB" sz="2933" u="sng" dirty="0">
                <a:solidFill>
                  <a:schemeClr val="accent6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sz="2933" dirty="0">
              <a:solidFill>
                <a:schemeClr val="accent6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3" name="Google Shape;213;p29">
            <a:extLst>
              <a:ext uri="{FF2B5EF4-FFF2-40B4-BE49-F238E27FC236}">
                <a16:creationId xmlns:a16="http://schemas.microsoft.com/office/drawing/2014/main" id="{1201391C-CE28-7637-5554-E416B6A915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34" y="159318"/>
            <a:ext cx="1525333" cy="144363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>
            <a:extLst>
              <a:ext uri="{FF2B5EF4-FFF2-40B4-BE49-F238E27FC236}">
                <a16:creationId xmlns:a16="http://schemas.microsoft.com/office/drawing/2014/main" id="{D1211A66-3C1C-9A5D-8E3E-6A89F15FFC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6400" y="115667"/>
            <a:ext cx="7573600" cy="112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GB" u="sng" dirty="0">
                <a:solidFill>
                  <a:srgbClr val="38761D"/>
                </a:solidFill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IDL Targets – Example </a:t>
            </a:r>
            <a:endParaRPr u="sng" dirty="0">
              <a:solidFill>
                <a:srgbClr val="38761D"/>
              </a:solidFill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  <a:p>
            <a:pPr>
              <a:spcBef>
                <a:spcPts val="0"/>
              </a:spcBef>
            </a:pPr>
            <a:r>
              <a:rPr lang="en-GB" sz="2000" dirty="0">
                <a:latin typeface="Sassoon Infant Std" panose="020B0503020103030203" pitchFamily="34" charset="0"/>
                <a:ea typeface="Comic Sans MS"/>
                <a:cs typeface="Comic Sans MS"/>
                <a:sym typeface="Comic Sans MS"/>
              </a:rPr>
              <a:t>Focus – St Conan’s Kirk &amp; Walter Campbell</a:t>
            </a:r>
            <a:endParaRPr sz="2000" dirty="0">
              <a:latin typeface="Sassoon Infant Std" panose="020B0503020103030203" pitchFamily="34" charset="0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A26405-1CC6-B8E1-1DE6-C8D41530C82C}"/>
              </a:ext>
            </a:extLst>
          </p:cNvPr>
          <p:cNvSpPr txBox="1"/>
          <p:nvPr/>
        </p:nvSpPr>
        <p:spPr>
          <a:xfrm>
            <a:off x="3054246" y="3330527"/>
            <a:ext cx="6108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dirty="0">
                <a:effectLst/>
              </a:rPr>
              <a:t> </a:t>
            </a:r>
            <a:endParaRPr lang="en-GB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B64B576-2D0F-8C68-99D6-3997A1F1C5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9706" y="2377464"/>
            <a:ext cx="127768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latin typeface="Sassoon Infant Std" panose="020B050302010303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C06C93-0CED-7C68-D708-6A465EBD5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461486"/>
              </p:ext>
            </p:extLst>
          </p:nvPr>
        </p:nvGraphicFramePr>
        <p:xfrm>
          <a:off x="1399706" y="1602951"/>
          <a:ext cx="8763000" cy="4320540"/>
        </p:xfrm>
        <a:graphic>
          <a:graphicData uri="http://schemas.openxmlformats.org/drawingml/2006/table">
            <a:tbl>
              <a:tblPr/>
              <a:tblGrid>
                <a:gridCol w="1476375">
                  <a:extLst>
                    <a:ext uri="{9D8B030D-6E8A-4147-A177-3AD203B41FA5}">
                      <a16:colId xmlns:a16="http://schemas.microsoft.com/office/drawing/2014/main" val="2766213195"/>
                    </a:ext>
                  </a:extLst>
                </a:gridCol>
                <a:gridCol w="5591175">
                  <a:extLst>
                    <a:ext uri="{9D8B030D-6E8A-4147-A177-3AD203B41FA5}">
                      <a16:colId xmlns:a16="http://schemas.microsoft.com/office/drawing/2014/main" val="1840409807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858806679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Self - Assessment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1" i="0" u="none" strike="noStrike">
                          <a:solidFill>
                            <a:srgbClr val="212121"/>
                          </a:solidFill>
                          <a:effectLst/>
                          <a:latin typeface="Sassoon Infant Std" panose="020B0503020103030203" pitchFamily="34" charset="0"/>
                        </a:rPr>
                        <a:t>EXA 2-07a, SOC 2-02a, SOC 2-07a, TCH 2-11a, LIT 2-09a and LIT 2-10a. 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Teacher - Assessment</a:t>
                      </a:r>
                      <a:endParaRPr lang="en-GB"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9907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1600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create a visual representation of St. Conan’s Kirk showing its architectural features and design inspired by Walter Campbell.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38100" marR="38100" marT="38100" marB="3810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953366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1600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describe the historical background and significance of St. Conan’s Kirk and Walter Campbell’s role in its design and building.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68099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1600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use digital tools to research and gather information about St. Conan’s Kirk and Walter Campbell.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36514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1600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find key facts about Walter Campbell and the building of St. Conan’s Kirk in written sources.</a:t>
                      </a:r>
                      <a:endParaRPr lang="en-GB" sz="160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23097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sz="1600">
                          <a:effectLst/>
                          <a:latin typeface="Sassoon Infant Std" panose="020B0503020103030203" pitchFamily="34" charset="0"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Sassoon Infant Std" panose="020B0503020103030203" pitchFamily="34" charset="0"/>
                        </a:rPr>
                        <a:t>I can write a short report or description about the history and architecture of St. Conan’s Kirk.</a:t>
                      </a:r>
                      <a:endParaRPr lang="en-GB" sz="1600" dirty="0">
                        <a:effectLst/>
                        <a:latin typeface="Sassoon Infant Std" panose="020B0503020103030203" pitchFamily="34" charset="0"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GB" dirty="0">
                          <a:effectLst/>
                        </a:rPr>
                        <a:t> 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07442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A339FD2-79C6-B58C-CCBD-3CB9BB8E1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0" y="22997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latin typeface="Sassoon Infant Std" panose="020B0503020103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09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1896</Words>
  <Application>Microsoft Office PowerPoint</Application>
  <PresentationFormat>Widescreen</PresentationFormat>
  <Paragraphs>186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Cambria</vt:lpstr>
      <vt:lpstr>Comic Sans MS</vt:lpstr>
      <vt:lpstr>Sassoon Infant Std</vt:lpstr>
      <vt:lpstr>Office Theme</vt:lpstr>
      <vt:lpstr>St Conan’s Kirk </vt:lpstr>
      <vt:lpstr>Early Level 3 Year Cycle</vt:lpstr>
      <vt:lpstr>First Level 3 Year Cycle</vt:lpstr>
      <vt:lpstr>Second Level 3 Year Cycle</vt:lpstr>
      <vt:lpstr>2nd Level Year 1 – Walter Campbell</vt:lpstr>
      <vt:lpstr>2nd Level Year 2 – Clans, Boats &amp; Saints</vt:lpstr>
      <vt:lpstr>2nd Level Year 3 – Clans, Boats &amp; Saints</vt:lpstr>
      <vt:lpstr>IDL Targets – Example Focus – St Conan’s Kirk &amp; Walter Campbell</vt:lpstr>
      <vt:lpstr>IDL Targets – Example  Focus – St Conan’s Kirk &amp; Walter Campbell</vt:lpstr>
      <vt:lpstr>IDL Targets – Example  Focus – St Conan’s Kirk &amp; Walter Campbell</vt:lpstr>
      <vt:lpstr>IDL Targets – Example  Focus – St Conan’s Kirk &amp; Walter Campbell</vt:lpstr>
    </vt:vector>
  </TitlesOfParts>
  <Company>Argyll and Bute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Emma</dc:creator>
  <cp:lastModifiedBy>Maclellan, Siobhan</cp:lastModifiedBy>
  <cp:revision>2</cp:revision>
  <dcterms:created xsi:type="dcterms:W3CDTF">2025-10-01T07:59:39Z</dcterms:created>
  <dcterms:modified xsi:type="dcterms:W3CDTF">2025-10-01T14:33:22Z</dcterms:modified>
</cp:coreProperties>
</file>